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8" r:id="rId5"/>
    <p:sldId id="275" r:id="rId6"/>
    <p:sldId id="259" r:id="rId7"/>
    <p:sldId id="274" r:id="rId8"/>
    <p:sldId id="267" r:id="rId9"/>
    <p:sldId id="271" r:id="rId10"/>
    <p:sldId id="262" r:id="rId11"/>
    <p:sldId id="269" r:id="rId12"/>
    <p:sldId id="270" r:id="rId1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5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Diversification of Investment</a:t>
            </a:r>
          </a:p>
        </c:rich>
      </c:tx>
      <c:layout>
        <c:manualLayout>
          <c:xMode val="edge"/>
          <c:yMode val="edge"/>
          <c:x val="0.31984921012107603"/>
          <c:y val="5.7049650341018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149825321082472"/>
          <c:y val="0.18148950265208824"/>
          <c:w val="0.42605943750875191"/>
          <c:h val="0.6612513362976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A-47B3-A152-0A63190498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A-47B3-A152-0A63190498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0A-47B3-A152-0A63190498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0A-47B3-A152-0A631904980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0A-47B3-A152-0A631904980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80A-47B3-A152-0A631904980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0A-47B3-A152-0A631904980E}"/>
              </c:ext>
            </c:extLst>
          </c:dPt>
          <c:dLbls>
            <c:dLbl>
              <c:idx val="0"/>
              <c:layout>
                <c:manualLayout>
                  <c:x val="2.5224234984857111E-2"/>
                  <c:y val="1.1119383159752145E-4"/>
                </c:manualLayout>
              </c:layout>
              <c:tx>
                <c:rich>
                  <a:bodyPr/>
                  <a:lstStyle/>
                  <a:p>
                    <a:fld id="{91E6C048-B8EF-4E5E-8AF1-D0D4B8233095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0A-47B3-A152-0A631904980E}"/>
                </c:ext>
              </c:extLst>
            </c:dLbl>
            <c:dLbl>
              <c:idx val="1"/>
              <c:layout>
                <c:manualLayout>
                  <c:x val="-1.607295173146607E-2"/>
                  <c:y val="2.0459576294780558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$12,500,000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0A-47B3-A152-0A631904980E}"/>
                </c:ext>
              </c:extLst>
            </c:dLbl>
            <c:dLbl>
              <c:idx val="2"/>
              <c:layout>
                <c:manualLayout>
                  <c:x val="-4.281690317185529E-2"/>
                  <c:y val="1.1159817280337041E-2"/>
                </c:manualLayout>
              </c:layout>
              <c:tx>
                <c:rich>
                  <a:bodyPr/>
                  <a:lstStyle/>
                  <a:p>
                    <a:fld id="{9101BCEA-C107-41D4-B3B8-AE41EF4A31EA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80A-47B3-A152-0A631904980E}"/>
                </c:ext>
              </c:extLst>
            </c:dLbl>
            <c:dLbl>
              <c:idx val="3"/>
              <c:layout>
                <c:manualLayout>
                  <c:x val="-4.3485689051604791E-2"/>
                  <c:y val="2.0218833716807182E-2"/>
                </c:manualLayout>
              </c:layout>
              <c:tx>
                <c:rich>
                  <a:bodyPr/>
                  <a:lstStyle/>
                  <a:p>
                    <a:fld id="{C3378072-8C33-48F3-987D-21BF9D8C75D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80A-47B3-A152-0A6319049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'Investment Holdings'!$B$4:$B$10</c:f>
              <c:strCache>
                <c:ptCount val="7"/>
                <c:pt idx="0">
                  <c:v>Agencies</c:v>
                </c:pt>
                <c:pt idx="1">
                  <c:v>CDs</c:v>
                </c:pt>
                <c:pt idx="2">
                  <c:v>MM</c:v>
                </c:pt>
                <c:pt idx="3">
                  <c:v>Local</c:v>
                </c:pt>
                <c:pt idx="4">
                  <c:v>U.S. T-Bonds</c:v>
                </c:pt>
                <c:pt idx="5">
                  <c:v>Other</c:v>
                </c:pt>
                <c:pt idx="6">
                  <c:v>Munis</c:v>
                </c:pt>
              </c:strCache>
            </c:strRef>
          </c:cat>
          <c:val>
            <c:numRef>
              <c:f>'Investment Holdings'!$C$4:$C$10</c:f>
              <c:numCache>
                <c:formatCode>"$"#,##0.00</c:formatCode>
                <c:ptCount val="7"/>
                <c:pt idx="0">
                  <c:v>116568087.61</c:v>
                </c:pt>
                <c:pt idx="1">
                  <c:v>12500000</c:v>
                </c:pt>
                <c:pt idx="2">
                  <c:v>110246712.92999999</c:v>
                </c:pt>
                <c:pt idx="3">
                  <c:v>17633122.830000002</c:v>
                </c:pt>
                <c:pt idx="4">
                  <c:v>2935646.61</c:v>
                </c:pt>
                <c:pt idx="5">
                  <c:v>3715000</c:v>
                </c:pt>
                <c:pt idx="6">
                  <c:v>4046965.0700000003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80A-47B3-A152-0A6319049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Maturity Distribution </a:t>
            </a:r>
          </a:p>
        </c:rich>
      </c:tx>
      <c:layout>
        <c:manualLayout>
          <c:xMode val="edge"/>
          <c:yMode val="edge"/>
          <c:x val="0.4096975751165432"/>
          <c:y val="2.5359256128486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D3405A5-3C12-4273-BAD6-77B750D94885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64-4C26-9E3D-5D0E9ABC165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997D5BE-1A24-42A4-AD6B-FDDBA1A4D17D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C64-4C26-9E3D-5D0E9ABC165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233D660-5A4F-4318-BF2C-A0E17199D655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64-4C26-9E3D-5D0E9ABC165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77ADBCD-634A-4495-86A8-3BE0C7D49198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64-4C26-9E3D-5D0E9ABC165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8DC8953-6B52-4426-926F-762525F67188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64-4C26-9E3D-5D0E9ABC165F}"/>
                </c:ext>
              </c:extLst>
            </c:dLbl>
            <c:dLbl>
              <c:idx val="5"/>
              <c:layout>
                <c:manualLayout>
                  <c:x val="0"/>
                  <c:y val="4.566572396812188E-2"/>
                </c:manualLayout>
              </c:layout>
              <c:tx>
                <c:rich>
                  <a:bodyPr/>
                  <a:lstStyle/>
                  <a:p>
                    <a:fld id="{1CA9836B-A37E-44B6-A392-F779284AE56E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C64-4C26-9E3D-5D0E9ABC1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'Maturity Distribution'!$E$6:$E$11</c:f>
              <c:strCache>
                <c:ptCount val="6"/>
                <c:pt idx="0">
                  <c:v>0-1 Years</c:v>
                </c:pt>
                <c:pt idx="1">
                  <c:v>1-2 Years</c:v>
                </c:pt>
                <c:pt idx="2">
                  <c:v>2-3 Years</c:v>
                </c:pt>
                <c:pt idx="3">
                  <c:v>3-4 Years</c:v>
                </c:pt>
                <c:pt idx="4">
                  <c:v>4-5 Years</c:v>
                </c:pt>
                <c:pt idx="5">
                  <c:v>5+ Years</c:v>
                </c:pt>
              </c:strCache>
            </c:strRef>
          </c:cat>
          <c:val>
            <c:numRef>
              <c:f>'Maturity Distribution'!$F$6:$F$11</c:f>
              <c:numCache>
                <c:formatCode>"$"#,##0.00</c:formatCode>
                <c:ptCount val="6"/>
                <c:pt idx="0">
                  <c:v>161170660.22999999</c:v>
                </c:pt>
                <c:pt idx="1">
                  <c:v>37448104.189999998</c:v>
                </c:pt>
                <c:pt idx="2">
                  <c:v>29948851.950000003</c:v>
                </c:pt>
                <c:pt idx="3">
                  <c:v>18857634.52</c:v>
                </c:pt>
                <c:pt idx="4">
                  <c:v>12730641.960000001</c:v>
                </c:pt>
                <c:pt idx="5">
                  <c:v>7489642.2000000002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4-4C26-9E3D-5D0E9ABC16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0369128"/>
        <c:axId val="1142819152"/>
      </c:barChart>
      <c:catAx>
        <c:axId val="6203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819152"/>
        <c:crosses val="autoZero"/>
        <c:auto val="1"/>
        <c:lblAlgn val="ctr"/>
        <c:lblOffset val="100"/>
        <c:noMultiLvlLbl val="0"/>
      </c:catAx>
      <c:valAx>
        <c:axId val="11428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6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Earnings Trend</a:t>
            </a:r>
          </a:p>
        </c:rich>
      </c:tx>
      <c:layout>
        <c:manualLayout>
          <c:xMode val="edge"/>
          <c:yMode val="edge"/>
          <c:x val="0.3357915573053368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93219812572028"/>
          <c:y val="0.10331786187901663"/>
          <c:w val="0.86160240228390306"/>
          <c:h val="0.822489173073177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Earnings Trend'!$D$8:$D$12</c:f>
              <c:strCache>
                <c:ptCount val="5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  <c:pt idx="4">
                  <c:v>FY 2024</c:v>
                </c:pt>
              </c:strCache>
            </c:strRef>
          </c:cat>
          <c:val>
            <c:numRef>
              <c:f>'Total Earnings Trend'!$E$8:$E$12</c:f>
              <c:numCache>
                <c:formatCode>"$"#,##0.00</c:formatCode>
                <c:ptCount val="5"/>
                <c:pt idx="0">
                  <c:v>1590093.46</c:v>
                </c:pt>
                <c:pt idx="1">
                  <c:v>786122.99300000025</c:v>
                </c:pt>
                <c:pt idx="2">
                  <c:v>886742.67999999993</c:v>
                </c:pt>
                <c:pt idx="3">
                  <c:v>3756041.43</c:v>
                </c:pt>
                <c:pt idx="4">
                  <c:v>2601109.86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C-4ADB-B78E-E0849A2CC0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334176"/>
        <c:axId val="562329584"/>
      </c:barChart>
      <c:catAx>
        <c:axId val="5623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329584"/>
        <c:crosses val="autoZero"/>
        <c:auto val="1"/>
        <c:lblAlgn val="ctr"/>
        <c:lblOffset val="100"/>
        <c:noMultiLvlLbl val="0"/>
      </c:catAx>
      <c:valAx>
        <c:axId val="5623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3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160849946714836E-2"/>
          <c:y val="4.1649312786339023E-2"/>
          <c:w val="0.93783915005328511"/>
          <c:h val="0.82474734389979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'Earnings Comparison'!$B$5</c:f>
              <c:strCache>
                <c:ptCount val="1"/>
                <c:pt idx="0">
                  <c:v>FY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Comparison'!$C$5:$N$5</c:f>
              <c:numCache>
                <c:formatCode>"$"#,##0.00</c:formatCode>
                <c:ptCount val="12"/>
                <c:pt idx="0">
                  <c:v>180251.41999999998</c:v>
                </c:pt>
                <c:pt idx="1">
                  <c:v>131573.97</c:v>
                </c:pt>
                <c:pt idx="2">
                  <c:v>135834.20000000001</c:v>
                </c:pt>
                <c:pt idx="3">
                  <c:v>95981.170000000013</c:v>
                </c:pt>
                <c:pt idx="4">
                  <c:v>108466.04000000001</c:v>
                </c:pt>
                <c:pt idx="5">
                  <c:v>125197.6</c:v>
                </c:pt>
                <c:pt idx="6">
                  <c:v>185816.27</c:v>
                </c:pt>
                <c:pt idx="7">
                  <c:v>125310.11000000002</c:v>
                </c:pt>
                <c:pt idx="8">
                  <c:v>187206.97000000003</c:v>
                </c:pt>
                <c:pt idx="9">
                  <c:v>104755.81999999998</c:v>
                </c:pt>
                <c:pt idx="10">
                  <c:v>105438.09999999999</c:v>
                </c:pt>
                <c:pt idx="11">
                  <c:v>105933.92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D-465B-A287-A3881ABED18E}"/>
            </c:ext>
          </c:extLst>
        </c:ser>
        <c:ser>
          <c:idx val="1"/>
          <c:order val="1"/>
          <c:tx>
            <c:strRef>
              <c:f>'Earnings Comparison'!$B$6</c:f>
              <c:strCache>
                <c:ptCount val="1"/>
                <c:pt idx="0">
                  <c:v>FY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Comparison'!$C$6:$N$6</c:f>
              <c:numCache>
                <c:formatCode>"$"#,##0.00</c:formatCode>
                <c:ptCount val="12"/>
                <c:pt idx="0">
                  <c:v>109878.98000000001</c:v>
                </c:pt>
                <c:pt idx="1">
                  <c:v>64674.1</c:v>
                </c:pt>
                <c:pt idx="2">
                  <c:v>61962.663</c:v>
                </c:pt>
                <c:pt idx="3">
                  <c:v>73595.540000000008</c:v>
                </c:pt>
                <c:pt idx="4">
                  <c:v>35724.629999999997</c:v>
                </c:pt>
                <c:pt idx="5">
                  <c:v>33409.21</c:v>
                </c:pt>
                <c:pt idx="6">
                  <c:v>67577.39</c:v>
                </c:pt>
                <c:pt idx="7">
                  <c:v>94879.860000000015</c:v>
                </c:pt>
                <c:pt idx="8">
                  <c:v>61825.649999999987</c:v>
                </c:pt>
                <c:pt idx="9">
                  <c:v>85954.550000000017</c:v>
                </c:pt>
                <c:pt idx="10">
                  <c:v>43042.42</c:v>
                </c:pt>
                <c:pt idx="11">
                  <c:v>53598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D-465B-A287-A3881ABED18E}"/>
            </c:ext>
          </c:extLst>
        </c:ser>
        <c:ser>
          <c:idx val="2"/>
          <c:order val="2"/>
          <c:tx>
            <c:strRef>
              <c:f>'Earnings Comparison'!$B$7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Comparison'!$C$7:$N$7</c:f>
              <c:numCache>
                <c:formatCode>"$"#,##0.00</c:formatCode>
                <c:ptCount val="12"/>
                <c:pt idx="0">
                  <c:v>124953.19</c:v>
                </c:pt>
                <c:pt idx="1">
                  <c:v>72660.78</c:v>
                </c:pt>
                <c:pt idx="2">
                  <c:v>85869.680000000008</c:v>
                </c:pt>
                <c:pt idx="3">
                  <c:v>98136.989999999991</c:v>
                </c:pt>
                <c:pt idx="4">
                  <c:v>53165.090000000011</c:v>
                </c:pt>
                <c:pt idx="5">
                  <c:v>42503.83</c:v>
                </c:pt>
                <c:pt idx="6">
                  <c:v>87225.179999999978</c:v>
                </c:pt>
                <c:pt idx="7">
                  <c:v>76683.670000000013</c:v>
                </c:pt>
                <c:pt idx="8">
                  <c:v>65773.850000000006</c:v>
                </c:pt>
                <c:pt idx="9">
                  <c:v>99151.709999999992</c:v>
                </c:pt>
                <c:pt idx="10">
                  <c:v>48293.259999999995</c:v>
                </c:pt>
                <c:pt idx="11">
                  <c:v>32325.449999999993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D-465B-A287-A3881ABED18E}"/>
            </c:ext>
          </c:extLst>
        </c:ser>
        <c:ser>
          <c:idx val="3"/>
          <c:order val="3"/>
          <c:tx>
            <c:strRef>
              <c:f>'Earnings Comparison'!$B$8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Comparison'!$C$8:$N$8</c:f>
              <c:numCache>
                <c:formatCode>"$"#,##0.00</c:formatCode>
                <c:ptCount val="12"/>
                <c:pt idx="0">
                  <c:v>102614.02000000002</c:v>
                </c:pt>
                <c:pt idx="1">
                  <c:v>270861.61999999994</c:v>
                </c:pt>
                <c:pt idx="2">
                  <c:v>178717.85000000006</c:v>
                </c:pt>
                <c:pt idx="3">
                  <c:v>159058.63</c:v>
                </c:pt>
                <c:pt idx="4">
                  <c:v>158852.59000000003</c:v>
                </c:pt>
                <c:pt idx="5">
                  <c:v>266986.23999999999</c:v>
                </c:pt>
                <c:pt idx="6">
                  <c:v>408604.78999999992</c:v>
                </c:pt>
                <c:pt idx="7">
                  <c:v>575173.8899999999</c:v>
                </c:pt>
                <c:pt idx="8">
                  <c:v>376385.38999999996</c:v>
                </c:pt>
                <c:pt idx="9">
                  <c:v>295751.55000000005</c:v>
                </c:pt>
                <c:pt idx="10">
                  <c:v>307257.11</c:v>
                </c:pt>
                <c:pt idx="11">
                  <c:v>655777.75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0D-465B-A287-A3881ABED18E}"/>
            </c:ext>
          </c:extLst>
        </c:ser>
        <c:ser>
          <c:idx val="4"/>
          <c:order val="4"/>
          <c:tx>
            <c:strRef>
              <c:f>'Earnings Comparison'!$B$9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Comparison'!$C$9:$N$9</c:f>
              <c:numCache>
                <c:formatCode>"$"#,##0.00</c:formatCode>
                <c:ptCount val="12"/>
                <c:pt idx="0">
                  <c:v>331688.07999999996</c:v>
                </c:pt>
                <c:pt idx="1">
                  <c:v>673779.34</c:v>
                </c:pt>
                <c:pt idx="2">
                  <c:v>352360.68</c:v>
                </c:pt>
                <c:pt idx="3">
                  <c:v>422297.96</c:v>
                </c:pt>
                <c:pt idx="4">
                  <c:v>366443.17</c:v>
                </c:pt>
                <c:pt idx="5">
                  <c:v>454540.62999999995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D-465B-A287-A3881ABED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589104"/>
        <c:axId val="577580904"/>
      </c:barChart>
      <c:catAx>
        <c:axId val="5775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80904"/>
        <c:crosses val="autoZero"/>
        <c:auto val="1"/>
        <c:lblAlgn val="ctr"/>
        <c:lblOffset val="100"/>
        <c:noMultiLvlLbl val="0"/>
      </c:catAx>
      <c:valAx>
        <c:axId val="5775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8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4AF1-12CE-4ADF-B87E-29A5050CA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CF2A1-31D8-4CC9-B6BB-55EBE12C8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BB27-1F73-4958-923C-73908F0F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1050-6D2A-4E77-BC0A-D9DC9EB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64DAC-B8BF-4032-9752-4CBE5B6D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373D-B6C5-4E6E-8E72-D4AD477C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F90FA-7682-4E38-9786-871325EB7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4E94-EB40-4E61-BDD1-0349DF62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3E195-5B8C-489E-8145-7FEDD35D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A0BC-42C9-469F-8A95-289D7CD1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B1AB7-FE95-4CE3-B472-308C35B04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B841B-9FE4-4875-8070-A725CEC9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08DC-549E-4E6A-8D7C-8825CB63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7589-4016-418E-BB9F-048B5C35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C6F2-3391-4408-9DAB-D9239205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CA99-DD6E-4EF2-851B-B1087091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8690-477C-464C-A451-61BDFD893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ADF84-84F6-4C81-9EB5-B2DFDCA0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223A-00A0-460D-B667-59FCE2A9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FD51-B052-4990-B228-1BD88C33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E3DB-B97B-45C5-B4AB-9F1EC61F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F7E0E-1AF0-49C8-AD29-956D784A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F75F-7B5B-4A3B-9B50-B9E5E1F2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849E8-F1D5-4B2B-8F6B-A22BE47D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B8EB-8484-4E83-A21A-3EDB40C6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A928-3BD1-482F-9C38-25E08715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0D3E-ECAD-42A9-A447-A0E0AA64D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B9514-5B50-4BFF-A8C9-5626472A4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368C-88EE-4F04-96FF-4AFF65B9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F9805-2116-48F6-AEB4-52CA4F7B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3A09-14AF-4F9F-9D8A-9272C3E4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C747-885B-4863-8EA3-FC491B41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F5C66-1866-462E-ACFB-06029972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399E-E013-4A1D-BC44-DE1942C62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886AA-2EA5-436D-9781-4C5E2285F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9467F-91C9-4265-86AC-FA8E33D86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EF807-DF3E-44FA-A208-63561857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6F690-BA36-4567-B53C-695B5250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BC2E5-1D9C-453B-B7F7-0B95810F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B876-85C6-42AF-A6B8-9AF8BA29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93A02-3DE2-4078-9301-628AB261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434EB-3AE0-4817-AD67-A57C09BE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90E30-EEBC-4649-8581-D51135E9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8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BE742-34AC-4495-A78C-4B4B0AD4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CB426-EEE8-4D3C-B1BE-9B7B7B8E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FF90B-9C55-48A3-BDF8-8F4D9FEB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4999-309A-4132-91B2-15F0F1D6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38F9-058B-49B2-A1E1-5A9EDE85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67E3E-9B76-47B1-BE47-DE5201D9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9FFB3-8514-4F75-ACBA-A1046245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08C06-9529-4737-8607-DBD0FD59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5A7D5-8718-40DB-981F-651A0B33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6D9E-DF50-4737-B14F-C4E18200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A8978-064B-4672-A267-6E46FE3D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60B8D-86E6-46F2-BE62-CD6B8B742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13447-C0B9-4BFE-A462-4EB956B0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C894-CB83-482C-89EA-DFD4755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AAF00-1D5E-4B2C-B89F-597C2ADE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3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FF8AB-826A-416A-AF0F-13C042FD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FFE99-C169-4AB5-A6A2-1208C830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AB38C-A54A-49B9-9DF3-FFFBC800A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FDAE-84FD-4324-B9A0-BF159326BE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F966-7C50-462A-A2DD-403545547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141A-2D63-46E1-B3B5-AEFA156BC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9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"/>
            <a:ext cx="11155660" cy="68567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34A2DD-0F4B-436E-99D9-A60B251D3089}"/>
              </a:ext>
            </a:extLst>
          </p:cNvPr>
          <p:cNvSpPr/>
          <p:nvPr/>
        </p:nvSpPr>
        <p:spPr>
          <a:xfrm>
            <a:off x="5321681" y="1668561"/>
            <a:ext cx="6870320" cy="518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Prepared by Eric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Rodriguez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County Treasurer 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March 12, 2024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A74C1-BDB9-4891-A935-B30E2CF459B9}"/>
              </a:ext>
            </a:extLst>
          </p:cNvPr>
          <p:cNvSpPr/>
          <p:nvPr/>
        </p:nvSpPr>
        <p:spPr>
          <a:xfrm>
            <a:off x="5321681" y="0"/>
            <a:ext cx="6870320" cy="16685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03364-B702-482D-8238-4D8A9E2A6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01" y="83890"/>
            <a:ext cx="6535024" cy="145129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Doña </a:t>
            </a:r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Ana County Treasurer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282A1-C09B-4B55-B597-5F2FF6B33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859" y="1655762"/>
            <a:ext cx="4695039" cy="63067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Investment Report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AEB4F-6B98-4E91-9F2C-45EA0BB4EA19}"/>
              </a:ext>
            </a:extLst>
          </p:cNvPr>
          <p:cNvSpPr txBox="1"/>
          <p:nvPr/>
        </p:nvSpPr>
        <p:spPr>
          <a:xfrm>
            <a:off x="6883167" y="2332589"/>
            <a:ext cx="3892492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Mid Year Review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2024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90" y="3190947"/>
            <a:ext cx="1817286" cy="17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006" y="523768"/>
            <a:ext cx="10515600" cy="72301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 Year Monthly Earnings Comparison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299935"/>
              </p:ext>
            </p:extLst>
          </p:nvPr>
        </p:nvGraphicFramePr>
        <p:xfrm>
          <a:off x="565484" y="1431758"/>
          <a:ext cx="11117179" cy="44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4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991"/>
            <a:ext cx="10515600" cy="8797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Investment Policy Compliance 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5" y="1767638"/>
            <a:ext cx="10828467" cy="42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3358" cy="9944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Moving Forward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477256"/>
          </a:xfrm>
        </p:spPr>
        <p:txBody>
          <a:bodyPr>
            <a:normAutofit/>
          </a:bodyPr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Continue to take advantage of recent rate increases. Focus on laddered portfolio. </a:t>
            </a:r>
          </a:p>
          <a:p>
            <a:pPr lvl="1"/>
            <a:r>
              <a:rPr lang="en-US" dirty="0" smtClean="0"/>
              <a:t>Manage and forecast cash flows to maximize on long term holdings</a:t>
            </a:r>
          </a:p>
          <a:p>
            <a:pPr lvl="1"/>
            <a:r>
              <a:rPr lang="en-US" dirty="0" smtClean="0"/>
              <a:t>Secure </a:t>
            </a:r>
            <a:r>
              <a:rPr lang="en-US" dirty="0" smtClean="0"/>
              <a:t>long calls or </a:t>
            </a:r>
            <a:r>
              <a:rPr lang="en-US" dirty="0" smtClean="0"/>
              <a:t>bullet holdings </a:t>
            </a:r>
          </a:p>
          <a:p>
            <a:pPr lvl="1"/>
            <a:r>
              <a:rPr lang="en-US" dirty="0" smtClean="0"/>
              <a:t>Increase Brokered CD holdings which carry minimal risk and </a:t>
            </a:r>
            <a:r>
              <a:rPr lang="en-US" dirty="0" smtClean="0"/>
              <a:t>have good spreads</a:t>
            </a:r>
          </a:p>
          <a:p>
            <a:pPr lvl="1"/>
            <a:r>
              <a:rPr lang="en-US" dirty="0" smtClean="0"/>
              <a:t>Expand duration benchmarks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Economic Factors to Consider </a:t>
            </a:r>
          </a:p>
          <a:p>
            <a:pPr lvl="1"/>
            <a:r>
              <a:rPr lang="en-US" sz="2000" dirty="0"/>
              <a:t>2023 with unemployment near 50-year </a:t>
            </a:r>
            <a:r>
              <a:rPr lang="en-US" sz="2000" dirty="0" smtClean="0"/>
              <a:t>lows at 3.7% with wage growth </a:t>
            </a:r>
            <a:r>
              <a:rPr lang="en-US" sz="2000" dirty="0"/>
              <a:t>at 4.1</a:t>
            </a:r>
            <a:r>
              <a:rPr lang="en-US" sz="2000" dirty="0" smtClean="0"/>
              <a:t>%</a:t>
            </a:r>
          </a:p>
          <a:p>
            <a:pPr lvl="1"/>
            <a:r>
              <a:rPr lang="en-US" sz="2000" dirty="0" smtClean="0"/>
              <a:t>Core </a:t>
            </a:r>
            <a:r>
              <a:rPr lang="en-US" sz="2000" dirty="0"/>
              <a:t>Personal Consumption </a:t>
            </a:r>
            <a:r>
              <a:rPr lang="en-US" sz="2000" dirty="0" smtClean="0"/>
              <a:t>Expenditures Index</a:t>
            </a:r>
            <a:r>
              <a:rPr lang="en-US" sz="2000" dirty="0"/>
              <a:t>, was 2.9% </a:t>
            </a:r>
            <a:r>
              <a:rPr lang="en-US" sz="2000" dirty="0" smtClean="0"/>
              <a:t>(target is 2%)</a:t>
            </a:r>
          </a:p>
          <a:p>
            <a:pPr lvl="1"/>
            <a:r>
              <a:rPr lang="en-US" sz="2000" dirty="0" smtClean="0"/>
              <a:t>3.2% GDP increase 2023 Q4- Expected decreases in 2024 to 1.5% growth</a:t>
            </a:r>
          </a:p>
          <a:p>
            <a:pPr lvl="1"/>
            <a:r>
              <a:rPr lang="en-US" sz="2000" i="1" dirty="0" smtClean="0"/>
              <a:t>“Powell </a:t>
            </a:r>
            <a:r>
              <a:rPr lang="en-US" sz="2000" i="1" dirty="0"/>
              <a:t>reinforces position that the Fed is not ready to start cutting interest </a:t>
            </a:r>
            <a:r>
              <a:rPr lang="en-US" sz="2000" i="1" dirty="0" smtClean="0"/>
              <a:t>rates”- </a:t>
            </a:r>
            <a:r>
              <a:rPr lang="en-US" sz="900" i="1" dirty="0" smtClean="0"/>
              <a:t>CNBC March 6, 2024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Primary Objectives 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Safety</a:t>
            </a:r>
            <a:r>
              <a:rPr lang="en-US" b="1" dirty="0" smtClean="0"/>
              <a:t>:</a:t>
            </a:r>
            <a:r>
              <a:rPr lang="en-US" dirty="0" smtClean="0"/>
              <a:t>	Investments </a:t>
            </a:r>
            <a:r>
              <a:rPr lang="en-US" dirty="0"/>
              <a:t>shall be undertaken in a manner that seeks to </a:t>
            </a:r>
            <a:r>
              <a:rPr lang="en-US" dirty="0" smtClean="0"/>
              <a:t>			ensure </a:t>
            </a:r>
            <a:r>
              <a:rPr lang="en-US" dirty="0"/>
              <a:t>the preservation of capital in the overall portfolio.  </a:t>
            </a:r>
            <a:r>
              <a:rPr lang="en-US" dirty="0" smtClean="0"/>
              <a:t>			The </a:t>
            </a:r>
            <a:r>
              <a:rPr lang="en-US" dirty="0"/>
              <a:t>objective will be to mitigate credit risk and interest rate </a:t>
            </a:r>
            <a:r>
              <a:rPr lang="en-US" dirty="0" smtClean="0"/>
              <a:t>			risk.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Liquidity</a:t>
            </a:r>
            <a:r>
              <a:rPr lang="en-US" dirty="0"/>
              <a:t>:	</a:t>
            </a:r>
            <a:r>
              <a:rPr lang="en-US" dirty="0" smtClean="0"/>
              <a:t>The </a:t>
            </a:r>
            <a:r>
              <a:rPr lang="en-US" dirty="0"/>
              <a:t>investment portfolio shall remain sufficiently liquid to </a:t>
            </a:r>
            <a:r>
              <a:rPr lang="en-US" dirty="0" smtClean="0"/>
              <a:t>			meet </a:t>
            </a:r>
            <a:r>
              <a:rPr lang="en-US" dirty="0"/>
              <a:t>all operating requirements that may be reasonably </a:t>
            </a:r>
            <a:r>
              <a:rPr lang="en-US" dirty="0" smtClean="0"/>
              <a:t>			anticipated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Return:  </a:t>
            </a:r>
            <a:r>
              <a:rPr lang="en-US" dirty="0"/>
              <a:t>	The investment portfolio shall be designed with the objective </a:t>
            </a:r>
            <a:r>
              <a:rPr lang="en-US" dirty="0" smtClean="0"/>
              <a:t>		of </a:t>
            </a:r>
            <a:r>
              <a:rPr lang="en-US" dirty="0"/>
              <a:t>attaining a market rate of return throughout budgetary and </a:t>
            </a:r>
            <a:r>
              <a:rPr lang="en-US" dirty="0" smtClean="0"/>
              <a:t>		economic cycles.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18" y="911618"/>
            <a:ext cx="6118490" cy="5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535857"/>
              </p:ext>
            </p:extLst>
          </p:nvPr>
        </p:nvGraphicFramePr>
        <p:xfrm>
          <a:off x="1666374" y="144379"/>
          <a:ext cx="8710863" cy="632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3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4" y="182245"/>
            <a:ext cx="10515600" cy="72301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Holdings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81" y="1394460"/>
            <a:ext cx="7656546" cy="43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Maturity Distribution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0851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0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Weighted Average Maturity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175633"/>
              </p:ext>
            </p:extLst>
          </p:nvPr>
        </p:nvGraphicFramePr>
        <p:xfrm>
          <a:off x="1870910" y="1479879"/>
          <a:ext cx="8584532" cy="4872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3800">
                  <a:extLst>
                    <a:ext uri="{9D8B030D-6E8A-4147-A177-3AD203B41FA5}">
                      <a16:colId xmlns:a16="http://schemas.microsoft.com/office/drawing/2014/main" val="3518981502"/>
                    </a:ext>
                  </a:extLst>
                </a:gridCol>
                <a:gridCol w="1255373">
                  <a:extLst>
                    <a:ext uri="{9D8B030D-6E8A-4147-A177-3AD203B41FA5}">
                      <a16:colId xmlns:a16="http://schemas.microsoft.com/office/drawing/2014/main" val="3072998455"/>
                    </a:ext>
                  </a:extLst>
                </a:gridCol>
                <a:gridCol w="1643060">
                  <a:extLst>
                    <a:ext uri="{9D8B030D-6E8A-4147-A177-3AD203B41FA5}">
                      <a16:colId xmlns:a16="http://schemas.microsoft.com/office/drawing/2014/main" val="3332920377"/>
                    </a:ext>
                  </a:extLst>
                </a:gridCol>
                <a:gridCol w="932299">
                  <a:extLst>
                    <a:ext uri="{9D8B030D-6E8A-4147-A177-3AD203B41FA5}">
                      <a16:colId xmlns:a16="http://schemas.microsoft.com/office/drawing/2014/main" val="411196381"/>
                    </a:ext>
                  </a:extLst>
                </a:gridCol>
              </a:tblGrid>
              <a:tr h="2020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Weighted Average Maturity 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29191"/>
                  </a:ext>
                </a:extLst>
              </a:tr>
              <a:tr h="2485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As of </a:t>
                      </a:r>
                      <a:r>
                        <a:rPr lang="en-US" sz="11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12/31/2023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36561"/>
                  </a:ext>
                </a:extLst>
              </a:tr>
              <a:tr h="19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Investment 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FMV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Weighted Average Maturity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Fair Value*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87374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47992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CDs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29,326,057.83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1.67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87655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CDARS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  2,067,855.11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6443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Money Market, Savings, &amp; and Checking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110,246,712.93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96787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US Treasury Notes and Bonds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  3,045,646.26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2.48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37220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Revenue Bond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  3,715,000.00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10.00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24285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Municipal Bonds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  3,693,436.26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36127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Tenn</a:t>
                      </a:r>
                      <a:r>
                        <a:rPr lang="en-US" sz="900" u="none" strike="noStrike" dirty="0">
                          <a:effectLst/>
                        </a:rPr>
                        <a:t> Valley </a:t>
                      </a:r>
                      <a:r>
                        <a:rPr lang="en-US" sz="900" u="none" strike="noStrike" dirty="0" err="1">
                          <a:effectLst/>
                        </a:rPr>
                        <a:t>Auth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     408,219.35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8236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Federal Farm Credit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39,927,212.66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1.42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97384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Federal Home Loan Bank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50,761,734.04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1.73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34413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Fannie Mae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  7,073,624.07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3.22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94302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Freddie Mac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12,171,389.54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1.83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50126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Farmer Mac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                1,967,420.00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0.42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3A3838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29707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264,404,308.05 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8794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21025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94813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*Fair Market Measurements Using: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40328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Quoted Prices in Active Markets for Identical Assets (Level 1)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25082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Significant Other Observable Inputs (Level 2)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25663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Estimated Value Ranges (Level 3)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28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"/>
            <a:ext cx="10515600" cy="6573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Credit Quality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831" y="657368"/>
            <a:ext cx="2334388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74" y="653014"/>
            <a:ext cx="5690457" cy="59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3506" y="413599"/>
            <a:ext cx="10515600" cy="72301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Total Earnings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Trend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86946"/>
              </p:ext>
            </p:extLst>
          </p:nvPr>
        </p:nvGraphicFramePr>
        <p:xfrm>
          <a:off x="2762887" y="1635920"/>
          <a:ext cx="7176837" cy="431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2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58316</TotalTime>
  <Words>441</Words>
  <Application>Microsoft Office PowerPoint</Application>
  <PresentationFormat>Widescreen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Office Theme</vt:lpstr>
      <vt:lpstr>Doña Ana County Treasurer </vt:lpstr>
      <vt:lpstr>Primary Objectives </vt:lpstr>
      <vt:lpstr>PowerPoint Presentation</vt:lpstr>
      <vt:lpstr>PowerPoint Presentation</vt:lpstr>
      <vt:lpstr>Holdings </vt:lpstr>
      <vt:lpstr>Maturity Distribution </vt:lpstr>
      <vt:lpstr>Weighted Average Maturity </vt:lpstr>
      <vt:lpstr>Credit Quality </vt:lpstr>
      <vt:lpstr>Total Earnings Trend</vt:lpstr>
      <vt:lpstr>5 Year Monthly Earnings Comparison </vt:lpstr>
      <vt:lpstr>Investment Policy Compliance 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 Ana County Treasurer</dc:title>
  <dc:creator>Eric Rodriguez</dc:creator>
  <cp:lastModifiedBy>Eric Rodriguez</cp:lastModifiedBy>
  <cp:revision>132</cp:revision>
  <cp:lastPrinted>2019-11-22T00:18:04Z</cp:lastPrinted>
  <dcterms:created xsi:type="dcterms:W3CDTF">2018-02-09T05:23:31Z</dcterms:created>
  <dcterms:modified xsi:type="dcterms:W3CDTF">2024-03-07T15:53:34Z</dcterms:modified>
</cp:coreProperties>
</file>